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256" r:id="rId2"/>
    <p:sldId id="258" r:id="rId3"/>
    <p:sldId id="262" r:id="rId4"/>
    <p:sldId id="294" r:id="rId5"/>
    <p:sldId id="289" r:id="rId6"/>
    <p:sldId id="290" r:id="rId7"/>
    <p:sldId id="291" r:id="rId8"/>
    <p:sldId id="292" r:id="rId9"/>
    <p:sldId id="296" r:id="rId10"/>
    <p:sldId id="295" r:id="rId11"/>
    <p:sldId id="293" r:id="rId12"/>
    <p:sldId id="297" r:id="rId13"/>
    <p:sldId id="298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675C9F-E9E0-4E55-BCC5-4B2C0DF1335B}">
  <a:tblStyle styleId="{7D675C9F-E9E0-4E55-BCC5-4B2C0DF133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16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2be96cb7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2be96cb7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caaf88fd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caaf88fd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caaf88fdf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caaf88fdf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635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083400"/>
            <a:ext cx="66498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27877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"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123900" y="133200"/>
            <a:ext cx="8896200" cy="487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222" name="Google Shape;222;p22"/>
          <p:cNvGrpSpPr/>
          <p:nvPr/>
        </p:nvGrpSpPr>
        <p:grpSpPr>
          <a:xfrm>
            <a:off x="123900" y="133201"/>
            <a:ext cx="8896200" cy="4877129"/>
            <a:chOff x="123900" y="168749"/>
            <a:chExt cx="8896200" cy="4806000"/>
          </a:xfrm>
        </p:grpSpPr>
        <p:grpSp>
          <p:nvGrpSpPr>
            <p:cNvPr id="223" name="Google Shape;223;p22"/>
            <p:cNvGrpSpPr/>
            <p:nvPr/>
          </p:nvGrpSpPr>
          <p:grpSpPr>
            <a:xfrm>
              <a:off x="200100" y="168749"/>
              <a:ext cx="247650" cy="1663200"/>
              <a:chOff x="367125" y="261749"/>
              <a:chExt cx="247650" cy="1663200"/>
            </a:xfrm>
          </p:grpSpPr>
          <p:cxnSp>
            <p:nvCxnSpPr>
              <p:cNvPr id="224" name="Google Shape;22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8" name="Google Shape;228;p22"/>
            <p:cNvGrpSpPr/>
            <p:nvPr/>
          </p:nvGrpSpPr>
          <p:grpSpPr>
            <a:xfrm rot="-5400000" flipH="1">
              <a:off x="831675" y="3943124"/>
              <a:ext cx="247650" cy="1663200"/>
              <a:chOff x="367125" y="261749"/>
              <a:chExt cx="247650" cy="1663200"/>
            </a:xfrm>
          </p:grpSpPr>
          <p:cxnSp>
            <p:nvCxnSpPr>
              <p:cNvPr id="229" name="Google Shape;22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3" name="Google Shape;233;p22"/>
            <p:cNvGrpSpPr/>
            <p:nvPr/>
          </p:nvGrpSpPr>
          <p:grpSpPr>
            <a:xfrm rot="5400000">
              <a:off x="8064675" y="-462826"/>
              <a:ext cx="247650" cy="1663200"/>
              <a:chOff x="367125" y="261749"/>
              <a:chExt cx="247650" cy="1663200"/>
            </a:xfrm>
          </p:grpSpPr>
          <p:cxnSp>
            <p:nvCxnSpPr>
              <p:cNvPr id="234" name="Google Shape;234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8" name="Google Shape;238;p22"/>
            <p:cNvGrpSpPr/>
            <p:nvPr/>
          </p:nvGrpSpPr>
          <p:grpSpPr>
            <a:xfrm rot="10800000">
              <a:off x="8696250" y="3311549"/>
              <a:ext cx="247650" cy="1663200"/>
              <a:chOff x="367125" y="261749"/>
              <a:chExt cx="247650" cy="1663200"/>
            </a:xfrm>
          </p:grpSpPr>
          <p:cxnSp>
            <p:nvCxnSpPr>
              <p:cNvPr id="239" name="Google Shape;239;p22"/>
              <p:cNvCxnSpPr/>
              <p:nvPr/>
            </p:nvCxnSpPr>
            <p:spPr>
              <a:xfrm rot="5400000">
                <a:off x="-21682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22"/>
              <p:cNvCxnSpPr/>
              <p:nvPr/>
            </p:nvCxnSpPr>
            <p:spPr>
              <a:xfrm rot="5400000">
                <a:off x="-22092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22"/>
              <p:cNvCxnSpPr/>
              <p:nvPr/>
            </p:nvCxnSpPr>
            <p:spPr>
              <a:xfrm rot="5400000">
                <a:off x="-303475" y="1014908"/>
                <a:ext cx="15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22"/>
              <p:cNvCxnSpPr/>
              <p:nvPr/>
            </p:nvCxnSpPr>
            <p:spPr>
              <a:xfrm rot="5400000">
                <a:off x="-464475" y="1093349"/>
                <a:ext cx="16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28964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127538" y="2249775"/>
            <a:ext cx="2887500" cy="16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1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5128963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1127538" y="1798575"/>
            <a:ext cx="2887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43" name="Google Shape;43;p5"/>
          <p:cNvGrpSpPr/>
          <p:nvPr/>
        </p:nvGrpSpPr>
        <p:grpSpPr>
          <a:xfrm>
            <a:off x="-185795" y="291850"/>
            <a:ext cx="790052" cy="247650"/>
            <a:chOff x="1962150" y="714375"/>
            <a:chExt cx="4333800" cy="247650"/>
          </a:xfrm>
        </p:grpSpPr>
        <p:cxnSp>
          <p:nvCxnSpPr>
            <p:cNvPr id="44" name="Google Shape;44;p5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5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5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2" name="Google Shape;8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-25" y="4162500"/>
            <a:ext cx="9144000" cy="98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/>
          </p:nvPr>
        </p:nvSpPr>
        <p:spPr>
          <a:xfrm>
            <a:off x="2885747" y="1495625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3993350" y="1356425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3" hasCustomPrompt="1"/>
          </p:nvPr>
        </p:nvSpPr>
        <p:spPr>
          <a:xfrm>
            <a:off x="1855762" y="1535675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/>
          </p:nvPr>
        </p:nvSpPr>
        <p:spPr>
          <a:xfrm>
            <a:off x="2885747" y="2552900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3993350" y="2413700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 hasCustomPrompt="1"/>
          </p:nvPr>
        </p:nvSpPr>
        <p:spPr>
          <a:xfrm>
            <a:off x="1855762" y="2592950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7"/>
          </p:nvPr>
        </p:nvSpPr>
        <p:spPr>
          <a:xfrm>
            <a:off x="2885747" y="3610175"/>
            <a:ext cx="11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8"/>
          </p:nvPr>
        </p:nvSpPr>
        <p:spPr>
          <a:xfrm>
            <a:off x="3993350" y="3470975"/>
            <a:ext cx="3294900" cy="8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1855762" y="3650225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10" name="Google Shape;110;p13"/>
          <p:cNvGrpSpPr/>
          <p:nvPr/>
        </p:nvGrpSpPr>
        <p:grpSpPr>
          <a:xfrm>
            <a:off x="-110187" y="291850"/>
            <a:ext cx="9330407" cy="3895725"/>
            <a:chOff x="-110187" y="291850"/>
            <a:chExt cx="9330407" cy="3895725"/>
          </a:xfrm>
        </p:grpSpPr>
        <p:grpSp>
          <p:nvGrpSpPr>
            <p:cNvPr id="111" name="Google Shape;111;p13"/>
            <p:cNvGrpSpPr/>
            <p:nvPr/>
          </p:nvGrpSpPr>
          <p:grpSpPr>
            <a:xfrm>
              <a:off x="7618880" y="291850"/>
              <a:ext cx="1601339" cy="247650"/>
              <a:chOff x="1962150" y="714375"/>
              <a:chExt cx="4333800" cy="247650"/>
            </a:xfrm>
          </p:grpSpPr>
          <p:cxnSp>
            <p:nvCxnSpPr>
              <p:cNvPr id="112" name="Google Shape;112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3" name="Google Shape;113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" name="Google Shape;114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" name="Google Shape;115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6" name="Google Shape;116;p13"/>
            <p:cNvGrpSpPr/>
            <p:nvPr/>
          </p:nvGrpSpPr>
          <p:grpSpPr>
            <a:xfrm>
              <a:off x="-110187" y="3939925"/>
              <a:ext cx="829923" cy="247650"/>
              <a:chOff x="1962150" y="714375"/>
              <a:chExt cx="4333800" cy="247650"/>
            </a:xfrm>
          </p:grpSpPr>
          <p:cxnSp>
            <p:nvCxnSpPr>
              <p:cNvPr id="117" name="Google Shape;117;p13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13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9" name="Google Shape;119;p13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0" name="Google Shape;120;p13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1" name="Google Shape;121;p13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-25" y="4615800"/>
            <a:ext cx="9144000" cy="5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720000" y="1154278"/>
            <a:ext cx="7704000" cy="29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grpSp>
        <p:nvGrpSpPr>
          <p:cNvPr id="144" name="Google Shape;144;p15"/>
          <p:cNvGrpSpPr/>
          <p:nvPr/>
        </p:nvGrpSpPr>
        <p:grpSpPr>
          <a:xfrm>
            <a:off x="-273933" y="1750200"/>
            <a:ext cx="9560785" cy="2695575"/>
            <a:chOff x="-273933" y="1750200"/>
            <a:chExt cx="9560785" cy="2695575"/>
          </a:xfrm>
        </p:grpSpPr>
        <p:grpSp>
          <p:nvGrpSpPr>
            <p:cNvPr id="145" name="Google Shape;145;p15"/>
            <p:cNvGrpSpPr/>
            <p:nvPr/>
          </p:nvGrpSpPr>
          <p:grpSpPr>
            <a:xfrm>
              <a:off x="8423992" y="4198125"/>
              <a:ext cx="862860" cy="247650"/>
              <a:chOff x="1962150" y="714375"/>
              <a:chExt cx="4333800" cy="247650"/>
            </a:xfrm>
          </p:grpSpPr>
          <p:cxnSp>
            <p:nvCxnSpPr>
              <p:cNvPr id="146" name="Google Shape;146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0" name="Google Shape;150;p15"/>
            <p:cNvGrpSpPr/>
            <p:nvPr/>
          </p:nvGrpSpPr>
          <p:grpSpPr>
            <a:xfrm>
              <a:off x="-273933" y="1750200"/>
              <a:ext cx="862860" cy="247650"/>
              <a:chOff x="1962150" y="714375"/>
              <a:chExt cx="4333800" cy="247650"/>
            </a:xfrm>
          </p:grpSpPr>
          <p:cxnSp>
            <p:nvCxnSpPr>
              <p:cNvPr id="151" name="Google Shape;151;p15"/>
              <p:cNvCxnSpPr/>
              <p:nvPr/>
            </p:nvCxnSpPr>
            <p:spPr>
              <a:xfrm>
                <a:off x="1962150" y="7143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15"/>
              <p:cNvCxnSpPr/>
              <p:nvPr/>
            </p:nvCxnSpPr>
            <p:spPr>
              <a:xfrm>
                <a:off x="2076450" y="7969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15"/>
              <p:cNvCxnSpPr/>
              <p:nvPr/>
            </p:nvCxnSpPr>
            <p:spPr>
              <a:xfrm>
                <a:off x="1962150" y="87947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15"/>
              <p:cNvCxnSpPr/>
              <p:nvPr/>
            </p:nvCxnSpPr>
            <p:spPr>
              <a:xfrm>
                <a:off x="2076450" y="962025"/>
                <a:ext cx="421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dk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228575" y="225300"/>
            <a:ext cx="8686800" cy="469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1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pages/uml-use-case-diagram" TargetMode="External"/><Relationship Id="rId2" Type="http://schemas.openxmlformats.org/officeDocument/2006/relationships/hyperlink" Target="https://www.lucidchart.com/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>
            <a:spLocks noGrp="1"/>
          </p:cNvSpPr>
          <p:nvPr>
            <p:ph type="ctrTitle"/>
          </p:nvPr>
        </p:nvSpPr>
        <p:spPr>
          <a:xfrm>
            <a:off x="713225" y="745650"/>
            <a:ext cx="8307592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lv-LV" sz="3200" dirty="0">
                <a:latin typeface="+mj-lt"/>
              </a:rPr>
              <a:t>Tīmekļa lietotne automašīnu meklēšanai un pārdošanai tiešsaistē</a:t>
            </a:r>
            <a:endParaRPr sz="3200" dirty="0">
              <a:latin typeface="+mj-lt"/>
            </a:endParaRPr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5646428" y="2901950"/>
            <a:ext cx="2584300" cy="1163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+mn-lt"/>
              </a:rPr>
              <a:t>Rīgas Valsts tehnikuma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+mn-lt"/>
              </a:rPr>
              <a:t>Grupas DP4-1 audzēknis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+mn-lt"/>
              </a:rPr>
              <a:t>Konstantīns Kotovičs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+mn-lt"/>
              </a:rPr>
              <a:t>2024.ga</a:t>
            </a:r>
            <a:r>
              <a:rPr lang="lv-LV" dirty="0">
                <a:latin typeface="+mj-lt"/>
              </a:rPr>
              <a:t>ds</a:t>
            </a:r>
            <a:endParaRPr dirty="0">
              <a:latin typeface="+mj-lt"/>
            </a:endParaRPr>
          </a:p>
        </p:txBody>
      </p:sp>
      <p:grpSp>
        <p:nvGrpSpPr>
          <p:cNvPr id="256" name="Google Shape;256;p26"/>
          <p:cNvGrpSpPr/>
          <p:nvPr/>
        </p:nvGrpSpPr>
        <p:grpSpPr>
          <a:xfrm>
            <a:off x="8230728" y="2571750"/>
            <a:ext cx="989407" cy="247650"/>
            <a:chOff x="1962150" y="714375"/>
            <a:chExt cx="4333800" cy="24765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" name="Google Shape;259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1" name="Google Shape;261;p26"/>
          <p:cNvGrpSpPr/>
          <p:nvPr/>
        </p:nvGrpSpPr>
        <p:grpSpPr>
          <a:xfrm>
            <a:off x="-66750" y="415675"/>
            <a:ext cx="1751289" cy="247650"/>
            <a:chOff x="1962150" y="714375"/>
            <a:chExt cx="4333800" cy="247650"/>
          </a:xfrm>
        </p:grpSpPr>
        <p:cxnSp>
          <p:nvCxnSpPr>
            <p:cNvPr id="262" name="Google Shape;262;p26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26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6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6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 descr="Vēsture un simbolika – RVT">
            <a:extLst>
              <a:ext uri="{FF2B5EF4-FFF2-40B4-BE49-F238E27FC236}">
                <a16:creationId xmlns:a16="http://schemas.microsoft.com/office/drawing/2014/main" id="{B7A17B3A-9BA6-47B3-9476-320D47CD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972" y="2701250"/>
            <a:ext cx="1486097" cy="148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8A736F-1768-4196-9A85-6197EE97BDEB}"/>
              </a:ext>
            </a:extLst>
          </p:cNvPr>
          <p:cNvSpPr txBox="1">
            <a:spLocks/>
          </p:cNvSpPr>
          <p:nvPr/>
        </p:nvSpPr>
        <p:spPr>
          <a:xfrm>
            <a:off x="454831" y="368998"/>
            <a:ext cx="8580200" cy="15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lv-LV" sz="3200" dirty="0">
                <a:latin typeface="+mj-lt"/>
              </a:rPr>
              <a:t>Datubāzes fiziskās struktūras shēma</a:t>
            </a:r>
            <a:endParaRPr lang="ru-RU" sz="32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65D4EA-E5EC-46E5-B406-990251752F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802" y="1113389"/>
            <a:ext cx="4667846" cy="34301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BCEC09-ED23-4508-A8EF-F574D4228D19}"/>
              </a:ext>
            </a:extLst>
          </p:cNvPr>
          <p:cNvSpPr/>
          <p:nvPr/>
        </p:nvSpPr>
        <p:spPr>
          <a:xfrm>
            <a:off x="376582" y="2249796"/>
            <a:ext cx="3555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latin typeface="+mn-lt"/>
              </a:rPr>
              <a:t>Fiziskajā līmenī dati ir organizēti un glabājas, izmantojot tabulu saišu shēmu. 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3149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8A736F-1768-4196-9A85-6197EE97BDEB}"/>
              </a:ext>
            </a:extLst>
          </p:cNvPr>
          <p:cNvSpPr txBox="1">
            <a:spLocks/>
          </p:cNvSpPr>
          <p:nvPr/>
        </p:nvSpPr>
        <p:spPr>
          <a:xfrm>
            <a:off x="2455339" y="274242"/>
            <a:ext cx="4233322" cy="15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lv-LV" sz="3200" dirty="0">
                <a:latin typeface="+mj-lt"/>
              </a:rPr>
              <a:t>Mājas lapas izskats</a:t>
            </a:r>
            <a:endParaRPr lang="ru-RU" sz="3200" dirty="0">
              <a:latin typeface="+mj-l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F045F4-627B-4E70-B262-9533FF7B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1" y="2471930"/>
            <a:ext cx="4716951" cy="207833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605422-EC6C-4B0F-818B-6CF10563A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61"/>
          <a:stretch/>
        </p:blipFill>
        <p:spPr>
          <a:xfrm>
            <a:off x="3842374" y="1053779"/>
            <a:ext cx="4960501" cy="21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7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2;p38">
            <a:extLst>
              <a:ext uri="{FF2B5EF4-FFF2-40B4-BE49-F238E27FC236}">
                <a16:creationId xmlns:a16="http://schemas.microsoft.com/office/drawing/2014/main" id="{98139D26-E2C7-494A-9586-71CCF515B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9349" y="1993304"/>
            <a:ext cx="5676987" cy="578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600" dirty="0">
                <a:latin typeface="+mj-lt"/>
              </a:rPr>
              <a:t>Paldies par uzmanību</a:t>
            </a:r>
            <a:r>
              <a:rPr lang="en" sz="3600" dirty="0">
                <a:latin typeface="+mj-lt"/>
              </a:rPr>
              <a:t>!</a:t>
            </a:r>
            <a:endParaRPr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10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50F8C2E-8A8A-486D-88FD-ED50FE42F941}"/>
              </a:ext>
            </a:extLst>
          </p:cNvPr>
          <p:cNvSpPr/>
          <p:nvPr/>
        </p:nvSpPr>
        <p:spPr>
          <a:xfrm>
            <a:off x="724886" y="1361378"/>
            <a:ext cx="76942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n-lt"/>
              </a:rPr>
              <a:t>Prezentācijas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veidne</a:t>
            </a:r>
            <a:r>
              <a:rPr lang="ru-RU" dirty="0">
                <a:latin typeface="+mn-lt"/>
              </a:rPr>
              <a:t> - </a:t>
            </a:r>
            <a:r>
              <a:rPr lang="en-US" dirty="0">
                <a:latin typeface="+mn-lt"/>
              </a:rPr>
              <a:t>https://slidesgo.com/theme/automotive-industry-theme-for-business-illustration#search-cars&amp;position-31&amp;results-168&amp;rs=search</a:t>
            </a:r>
            <a:endParaRPr lang="ru-RU" dirty="0">
              <a:latin typeface="+mn-lt"/>
            </a:endParaRPr>
          </a:p>
          <a:p>
            <a:endParaRPr lang="ru-RU" dirty="0">
              <a:latin typeface="+mn-lt"/>
            </a:endParaRPr>
          </a:p>
          <a:p>
            <a:r>
              <a:rPr lang="en-US" dirty="0" err="1">
                <a:latin typeface="+mn-lt"/>
              </a:rPr>
              <a:t>Priekš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skiču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zīmēšanai</a:t>
            </a:r>
            <a:r>
              <a:rPr lang="en-US" dirty="0">
                <a:latin typeface="+mn-lt"/>
              </a:rPr>
              <a:t> - https://www.figma.com </a:t>
            </a: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Informācija</a:t>
            </a:r>
            <a:r>
              <a:rPr lang="en-US" dirty="0">
                <a:latin typeface="+mn-lt"/>
              </a:rPr>
              <a:t> par ER </a:t>
            </a:r>
            <a:r>
              <a:rPr lang="en-US" dirty="0" err="1">
                <a:latin typeface="+mn-lt"/>
              </a:rPr>
              <a:t>diagrammu</a:t>
            </a:r>
            <a:r>
              <a:rPr lang="en-US" dirty="0">
                <a:latin typeface="+mn-lt"/>
              </a:rPr>
              <a:t> – </a:t>
            </a:r>
            <a:r>
              <a:rPr lang="en-US" dirty="0">
                <a:latin typeface="+mn-lt"/>
                <a:hlinkClick r:id="rId2"/>
              </a:rPr>
              <a:t>https://www.lucidchart.com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Informācija</a:t>
            </a:r>
            <a:r>
              <a:rPr lang="en-US" dirty="0">
                <a:latin typeface="+mn-lt"/>
              </a:rPr>
              <a:t> par UML </a:t>
            </a:r>
            <a:r>
              <a:rPr lang="en-US" dirty="0" err="1">
                <a:latin typeface="+mn-lt"/>
              </a:rPr>
              <a:t>diagrammu</a:t>
            </a:r>
            <a:r>
              <a:rPr lang="en-US" dirty="0">
                <a:latin typeface="+mn-lt"/>
              </a:rPr>
              <a:t> – </a:t>
            </a:r>
            <a:r>
              <a:rPr lang="en-US" dirty="0">
                <a:latin typeface="+mn-lt"/>
                <a:hlinkClick r:id="rId3"/>
              </a:rPr>
              <a:t>https://www.lucidchart.com/pages/uml-use-case-diagram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 err="1">
                <a:latin typeface="+mn-lt"/>
              </a:rPr>
              <a:t>Diagrammu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izveidei</a:t>
            </a:r>
            <a:r>
              <a:rPr lang="en-US" dirty="0">
                <a:latin typeface="+mn-lt"/>
              </a:rPr>
              <a:t> - draw.io 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DPD </a:t>
            </a:r>
            <a:r>
              <a:rPr lang="en-US" dirty="0" err="1">
                <a:latin typeface="+mn-lt"/>
              </a:rPr>
              <a:t>apraksts</a:t>
            </a:r>
            <a:r>
              <a:rPr lang="en-US" dirty="0">
                <a:latin typeface="+mn-lt"/>
              </a:rPr>
              <a:t> - https://elsmar.com/pdf_files/DPD%20FLOW%20DIAGRAM.pdf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1D35919-D739-4324-81D4-972FEC69858E}"/>
              </a:ext>
            </a:extLst>
          </p:cNvPr>
          <p:cNvSpPr txBox="1">
            <a:spLocks/>
          </p:cNvSpPr>
          <p:nvPr/>
        </p:nvSpPr>
        <p:spPr>
          <a:xfrm>
            <a:off x="2547726" y="335833"/>
            <a:ext cx="4181206" cy="720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lv-LV" sz="3200" dirty="0">
                <a:latin typeface="+mj-lt"/>
              </a:rPr>
              <a:t>Informācijas avoti</a:t>
            </a:r>
            <a:endParaRPr lang="ru-RU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826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dirty="0">
                <a:latin typeface="+mj-lt"/>
              </a:rPr>
              <a:t>Saturs</a:t>
            </a:r>
            <a:endParaRPr dirty="0">
              <a:latin typeface="+mj-lt"/>
            </a:endParaRPr>
          </a:p>
        </p:txBody>
      </p:sp>
      <p:sp>
        <p:nvSpPr>
          <p:cNvPr id="281" name="Google Shape;281;p28"/>
          <p:cNvSpPr txBox="1">
            <a:spLocks noGrp="1"/>
          </p:cNvSpPr>
          <p:nvPr>
            <p:ph type="subTitle" idx="1"/>
          </p:nvPr>
        </p:nvSpPr>
        <p:spPr>
          <a:xfrm>
            <a:off x="2924550" y="975677"/>
            <a:ext cx="3294900" cy="358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2400" dirty="0">
                <a:latin typeface="+mn-lt"/>
              </a:rPr>
              <a:t>Uzdevuma nostādne</a:t>
            </a:r>
            <a:endParaRPr sz="2400" dirty="0">
              <a:latin typeface="+mn-lt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 idx="3"/>
          </p:nvPr>
        </p:nvSpPr>
        <p:spPr>
          <a:xfrm>
            <a:off x="1923522" y="994987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5" name="Google Shape;285;p28"/>
          <p:cNvSpPr txBox="1">
            <a:spLocks noGrp="1"/>
          </p:cNvSpPr>
          <p:nvPr>
            <p:ph type="title" idx="6"/>
          </p:nvPr>
        </p:nvSpPr>
        <p:spPr>
          <a:xfrm>
            <a:off x="1976825" y="1454539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9"/>
          </p:nvPr>
        </p:nvSpPr>
        <p:spPr>
          <a:xfrm>
            <a:off x="1976825" y="1838861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89" name="Google Shape;289;p28"/>
          <p:cNvCxnSpPr>
            <a:cxnSpLocks/>
          </p:cNvCxnSpPr>
          <p:nvPr/>
        </p:nvCxnSpPr>
        <p:spPr>
          <a:xfrm>
            <a:off x="2780024" y="1084962"/>
            <a:ext cx="13451" cy="318438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281;p28">
            <a:extLst>
              <a:ext uri="{FF2B5EF4-FFF2-40B4-BE49-F238E27FC236}">
                <a16:creationId xmlns:a16="http://schemas.microsoft.com/office/drawing/2014/main" id="{F2B4D7C6-1C0D-4BE4-AFFC-9B7586E13422}"/>
              </a:ext>
            </a:extLst>
          </p:cNvPr>
          <p:cNvSpPr txBox="1">
            <a:spLocks/>
          </p:cNvSpPr>
          <p:nvPr/>
        </p:nvSpPr>
        <p:spPr>
          <a:xfrm>
            <a:off x="2924550" y="1386861"/>
            <a:ext cx="3294900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Izstrādes līdzekļi</a:t>
            </a:r>
          </a:p>
        </p:txBody>
      </p:sp>
      <p:sp>
        <p:nvSpPr>
          <p:cNvPr id="16" name="Google Shape;281;p28">
            <a:extLst>
              <a:ext uri="{FF2B5EF4-FFF2-40B4-BE49-F238E27FC236}">
                <a16:creationId xmlns:a16="http://schemas.microsoft.com/office/drawing/2014/main" id="{17D1E02E-345F-492B-BC2C-C96DAA582DD0}"/>
              </a:ext>
            </a:extLst>
          </p:cNvPr>
          <p:cNvSpPr txBox="1">
            <a:spLocks/>
          </p:cNvSpPr>
          <p:nvPr/>
        </p:nvSpPr>
        <p:spPr>
          <a:xfrm>
            <a:off x="2924550" y="1798045"/>
            <a:ext cx="6142815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Funkcionālās dekompozīcijas diagramma</a:t>
            </a:r>
          </a:p>
        </p:txBody>
      </p:sp>
      <p:sp>
        <p:nvSpPr>
          <p:cNvPr id="25" name="Google Shape;281;p28">
            <a:extLst>
              <a:ext uri="{FF2B5EF4-FFF2-40B4-BE49-F238E27FC236}">
                <a16:creationId xmlns:a16="http://schemas.microsoft.com/office/drawing/2014/main" id="{A8FCBF02-7D80-468E-97B0-C94E94FEF2AB}"/>
              </a:ext>
            </a:extLst>
          </p:cNvPr>
          <p:cNvSpPr txBox="1">
            <a:spLocks/>
          </p:cNvSpPr>
          <p:nvPr/>
        </p:nvSpPr>
        <p:spPr>
          <a:xfrm>
            <a:off x="2924550" y="2213083"/>
            <a:ext cx="5721149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Entity–relationship (ER) diagramma</a:t>
            </a:r>
          </a:p>
        </p:txBody>
      </p:sp>
      <p:sp>
        <p:nvSpPr>
          <p:cNvPr id="26" name="Google Shape;281;p28">
            <a:extLst>
              <a:ext uri="{FF2B5EF4-FFF2-40B4-BE49-F238E27FC236}">
                <a16:creationId xmlns:a16="http://schemas.microsoft.com/office/drawing/2014/main" id="{98D7B2EA-A365-4532-8B64-7172EDA0E459}"/>
              </a:ext>
            </a:extLst>
          </p:cNvPr>
          <p:cNvSpPr txBox="1">
            <a:spLocks/>
          </p:cNvSpPr>
          <p:nvPr/>
        </p:nvSpPr>
        <p:spPr>
          <a:xfrm>
            <a:off x="2906419" y="2628122"/>
            <a:ext cx="5256845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Datu plūsmu diagrammas</a:t>
            </a:r>
          </a:p>
        </p:txBody>
      </p:sp>
      <p:sp>
        <p:nvSpPr>
          <p:cNvPr id="27" name="Google Shape;281;p28">
            <a:extLst>
              <a:ext uri="{FF2B5EF4-FFF2-40B4-BE49-F238E27FC236}">
                <a16:creationId xmlns:a16="http://schemas.microsoft.com/office/drawing/2014/main" id="{3BE2F6B5-BB7C-4A8C-891A-F5BB9AE1C492}"/>
              </a:ext>
            </a:extLst>
          </p:cNvPr>
          <p:cNvSpPr txBox="1">
            <a:spLocks/>
          </p:cNvSpPr>
          <p:nvPr/>
        </p:nvSpPr>
        <p:spPr>
          <a:xfrm>
            <a:off x="2906419" y="3046577"/>
            <a:ext cx="5455835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Datubāzes fiziskās struktūras shēma</a:t>
            </a:r>
          </a:p>
        </p:txBody>
      </p:sp>
      <p:sp>
        <p:nvSpPr>
          <p:cNvPr id="28" name="Google Shape;281;p28">
            <a:extLst>
              <a:ext uri="{FF2B5EF4-FFF2-40B4-BE49-F238E27FC236}">
                <a16:creationId xmlns:a16="http://schemas.microsoft.com/office/drawing/2014/main" id="{F0A94223-B194-4E12-9A5B-154CA9CF3DA2}"/>
              </a:ext>
            </a:extLst>
          </p:cNvPr>
          <p:cNvSpPr txBox="1">
            <a:spLocks/>
          </p:cNvSpPr>
          <p:nvPr/>
        </p:nvSpPr>
        <p:spPr>
          <a:xfrm>
            <a:off x="2906419" y="3449440"/>
            <a:ext cx="3294900" cy="35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lv-LV" sz="2400" dirty="0">
                <a:latin typeface="+mn-lt"/>
              </a:rPr>
              <a:t>Mājas lapas izskats</a:t>
            </a:r>
          </a:p>
        </p:txBody>
      </p:sp>
      <p:sp>
        <p:nvSpPr>
          <p:cNvPr id="29" name="Google Shape;288;p28">
            <a:extLst>
              <a:ext uri="{FF2B5EF4-FFF2-40B4-BE49-F238E27FC236}">
                <a16:creationId xmlns:a16="http://schemas.microsoft.com/office/drawing/2014/main" id="{E0DED50E-2C02-43AE-B2AF-2FFECC8905E4}"/>
              </a:ext>
            </a:extLst>
          </p:cNvPr>
          <p:cNvSpPr txBox="1">
            <a:spLocks/>
          </p:cNvSpPr>
          <p:nvPr/>
        </p:nvSpPr>
        <p:spPr>
          <a:xfrm>
            <a:off x="1976825" y="2248564"/>
            <a:ext cx="83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4</a:t>
            </a:r>
            <a:endParaRPr lang="en" dirty="0"/>
          </a:p>
        </p:txBody>
      </p:sp>
      <p:sp>
        <p:nvSpPr>
          <p:cNvPr id="30" name="Google Shape;288;p28">
            <a:extLst>
              <a:ext uri="{FF2B5EF4-FFF2-40B4-BE49-F238E27FC236}">
                <a16:creationId xmlns:a16="http://schemas.microsoft.com/office/drawing/2014/main" id="{C55D4221-8FB2-4F4A-94DC-FB223B8C2556}"/>
              </a:ext>
            </a:extLst>
          </p:cNvPr>
          <p:cNvSpPr txBox="1">
            <a:spLocks/>
          </p:cNvSpPr>
          <p:nvPr/>
        </p:nvSpPr>
        <p:spPr>
          <a:xfrm>
            <a:off x="1963375" y="3488155"/>
            <a:ext cx="83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7</a:t>
            </a:r>
            <a:endParaRPr lang="en" dirty="0"/>
          </a:p>
        </p:txBody>
      </p:sp>
      <p:sp>
        <p:nvSpPr>
          <p:cNvPr id="31" name="Google Shape;288;p28">
            <a:extLst>
              <a:ext uri="{FF2B5EF4-FFF2-40B4-BE49-F238E27FC236}">
                <a16:creationId xmlns:a16="http://schemas.microsoft.com/office/drawing/2014/main" id="{86ED4B63-0506-4B47-972A-10BF2626E133}"/>
              </a:ext>
            </a:extLst>
          </p:cNvPr>
          <p:cNvSpPr txBox="1">
            <a:spLocks/>
          </p:cNvSpPr>
          <p:nvPr/>
        </p:nvSpPr>
        <p:spPr>
          <a:xfrm>
            <a:off x="1961217" y="3069789"/>
            <a:ext cx="83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6</a:t>
            </a:r>
            <a:endParaRPr lang="en" dirty="0"/>
          </a:p>
        </p:txBody>
      </p:sp>
      <p:sp>
        <p:nvSpPr>
          <p:cNvPr id="32" name="Google Shape;288;p28">
            <a:extLst>
              <a:ext uri="{FF2B5EF4-FFF2-40B4-BE49-F238E27FC236}">
                <a16:creationId xmlns:a16="http://schemas.microsoft.com/office/drawing/2014/main" id="{F652F7FB-120A-4AD0-90B9-0665E388D338}"/>
              </a:ext>
            </a:extLst>
          </p:cNvPr>
          <p:cNvSpPr txBox="1">
            <a:spLocks/>
          </p:cNvSpPr>
          <p:nvPr/>
        </p:nvSpPr>
        <p:spPr>
          <a:xfrm>
            <a:off x="1949924" y="2666930"/>
            <a:ext cx="830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</a:t>
            </a:r>
            <a:r>
              <a:rPr lang="lv-LV" dirty="0"/>
              <a:t>5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296179" y="397647"/>
            <a:ext cx="46342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200" dirty="0">
                <a:latin typeface="+mn-lt"/>
              </a:rPr>
              <a:t>Uzdevuma nostādne</a:t>
            </a:r>
            <a:endParaRPr sz="3200" dirty="0">
              <a:latin typeface="+mn-lt"/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2"/>
          </p:nvPr>
        </p:nvSpPr>
        <p:spPr>
          <a:xfrm>
            <a:off x="528868" y="1553591"/>
            <a:ext cx="8333865" cy="2677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lv-LV" sz="2400" dirty="0">
                <a:latin typeface="+mn-lt"/>
              </a:rPr>
              <a:t>Kvalifikācijas darba uzdevums ir izveidot tīmekļa lietotni, kas atvieglos automašīnu meklēšanu un pārdošanu tiešsaistē . Sistēmā nepieciešams realizēt iespēju efektīvi meklēt un filtrēt automašīnas, nodrošinot lietotājiem vienkāršu un ērtu veidu, kā izvēlēties automašīnu, kas atbilst viņu vajadzībām un budžetam</a:t>
            </a:r>
            <a:r>
              <a:rPr lang="lv-LV" sz="2400" i="1" dirty="0">
                <a:latin typeface="+mn-lt"/>
              </a:rPr>
              <a:t>.</a:t>
            </a:r>
            <a:endParaRPr sz="2400" dirty="0">
              <a:latin typeface="+mn-lt"/>
              <a:ea typeface="Anaheim"/>
              <a:cs typeface="Anaheim"/>
              <a:sym typeface="Anaheim"/>
            </a:endParaRPr>
          </a:p>
        </p:txBody>
      </p:sp>
      <p:grpSp>
        <p:nvGrpSpPr>
          <p:cNvPr id="338" name="Google Shape;338;p32"/>
          <p:cNvGrpSpPr/>
          <p:nvPr/>
        </p:nvGrpSpPr>
        <p:grpSpPr>
          <a:xfrm rot="5400000">
            <a:off x="3950558" y="4552759"/>
            <a:ext cx="1242934" cy="247650"/>
            <a:chOff x="1962150" y="714375"/>
            <a:chExt cx="4333800" cy="247650"/>
          </a:xfrm>
        </p:grpSpPr>
        <p:cxnSp>
          <p:nvCxnSpPr>
            <p:cNvPr id="339" name="Google Shape;339;p32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2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32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>
            <a:spLocks noGrp="1"/>
          </p:cNvSpPr>
          <p:nvPr>
            <p:ph type="title"/>
          </p:nvPr>
        </p:nvSpPr>
        <p:spPr>
          <a:xfrm>
            <a:off x="2196685" y="313742"/>
            <a:ext cx="48332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v-LV" sz="3200" dirty="0">
                <a:latin typeface="+mj-lt"/>
              </a:rPr>
              <a:t>Uzdevuma nostādne</a:t>
            </a:r>
            <a:endParaRPr sz="3200" dirty="0">
              <a:latin typeface="+mj-lt"/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2"/>
          </p:nvPr>
        </p:nvSpPr>
        <p:spPr>
          <a:xfrm>
            <a:off x="550199" y="1653405"/>
            <a:ext cx="8291204" cy="2434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lv-LV" sz="2400" dirty="0"/>
              <a:t>● </a:t>
            </a:r>
            <a:r>
              <a:rPr lang="lv-LV" sz="2400" dirty="0">
                <a:latin typeface="+mn-lt"/>
              </a:rPr>
              <a:t>automašīnu meklēšanas sistēma; </a:t>
            </a:r>
          </a:p>
          <a:p>
            <a:pPr marL="0" lvl="0" indent="0" algn="l"/>
            <a:r>
              <a:rPr lang="lv-LV" sz="2400" dirty="0">
                <a:latin typeface="+mn-lt"/>
              </a:rPr>
              <a:t>● </a:t>
            </a:r>
            <a:r>
              <a:rPr lang="en-US" sz="2400" dirty="0">
                <a:latin typeface="+mn-lt"/>
              </a:rPr>
              <a:t>p</a:t>
            </a:r>
            <a:r>
              <a:rPr lang="lv-LV" sz="2400" dirty="0">
                <a:latin typeface="+mn-lt"/>
              </a:rPr>
              <a:t>iedāvājumu pārvaldības sistēma;</a:t>
            </a:r>
          </a:p>
          <a:p>
            <a:pPr marL="0" lvl="0" indent="0" algn="l"/>
            <a:r>
              <a:rPr lang="lv-LV" sz="2400" dirty="0">
                <a:latin typeface="+mn-lt"/>
              </a:rPr>
              <a:t>● pasūtījumu</a:t>
            </a:r>
            <a:r>
              <a:rPr lang="en-US" sz="2400" dirty="0">
                <a:latin typeface="+mn-lt"/>
              </a:rPr>
              <a:t> </a:t>
            </a:r>
            <a:r>
              <a:rPr lang="lv-LV" sz="2400" dirty="0">
                <a:latin typeface="+mn-lt"/>
              </a:rPr>
              <a:t>pārvaldības sistēma</a:t>
            </a:r>
            <a:r>
              <a:rPr lang="en-US" sz="2400" dirty="0">
                <a:latin typeface="+mn-lt"/>
              </a:rPr>
              <a:t>;</a:t>
            </a:r>
            <a:r>
              <a:rPr lang="lv-LV" sz="2400" dirty="0"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pPr marL="0" lvl="0" indent="0" algn="l"/>
            <a:r>
              <a:rPr lang="lv-LV" sz="2400" dirty="0">
                <a:latin typeface="+mn-lt"/>
              </a:rPr>
              <a:t>● </a:t>
            </a:r>
            <a:r>
              <a:rPr lang="en-US" sz="2400" dirty="0">
                <a:latin typeface="+mn-lt"/>
              </a:rPr>
              <a:t>f</a:t>
            </a:r>
            <a:r>
              <a:rPr lang="lv-LV" sz="2400" dirty="0">
                <a:latin typeface="+mn-lt"/>
              </a:rPr>
              <a:t>orums ar komentāriem un atsauksmēm;</a:t>
            </a:r>
          </a:p>
          <a:p>
            <a:pPr marL="0" lvl="0" indent="0" algn="l"/>
            <a:r>
              <a:rPr lang="lv-LV" sz="2400" dirty="0">
                <a:latin typeface="+mn-lt"/>
              </a:rPr>
              <a:t>● profila datu rediģēšana ;</a:t>
            </a:r>
          </a:p>
          <a:p>
            <a:pPr marL="0" lvl="0" indent="0" algn="l"/>
            <a:r>
              <a:rPr lang="lv-LV" sz="2400" dirty="0">
                <a:latin typeface="+mn-lt"/>
              </a:rPr>
              <a:t>● iespēja izvēlēties par kādām tēmām saņemt ziņojumus;</a:t>
            </a:r>
          </a:p>
        </p:txBody>
      </p:sp>
      <p:grpSp>
        <p:nvGrpSpPr>
          <p:cNvPr id="338" name="Google Shape;338;p32"/>
          <p:cNvGrpSpPr/>
          <p:nvPr/>
        </p:nvGrpSpPr>
        <p:grpSpPr>
          <a:xfrm rot="5400000">
            <a:off x="3950558" y="4552759"/>
            <a:ext cx="1242934" cy="247650"/>
            <a:chOff x="1962150" y="714375"/>
            <a:chExt cx="4333800" cy="247650"/>
          </a:xfrm>
        </p:grpSpPr>
        <p:cxnSp>
          <p:nvCxnSpPr>
            <p:cNvPr id="339" name="Google Shape;339;p32"/>
            <p:cNvCxnSpPr/>
            <p:nvPr/>
          </p:nvCxnSpPr>
          <p:spPr>
            <a:xfrm>
              <a:off x="1962150" y="7143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2"/>
            <p:cNvCxnSpPr/>
            <p:nvPr/>
          </p:nvCxnSpPr>
          <p:spPr>
            <a:xfrm>
              <a:off x="2076450" y="7969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2"/>
            <p:cNvCxnSpPr/>
            <p:nvPr/>
          </p:nvCxnSpPr>
          <p:spPr>
            <a:xfrm>
              <a:off x="1962150" y="87947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32"/>
            <p:cNvCxnSpPr/>
            <p:nvPr/>
          </p:nvCxnSpPr>
          <p:spPr>
            <a:xfrm>
              <a:off x="2076450" y="962025"/>
              <a:ext cx="4219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3E28B7-AAF8-4FF6-9797-237713054719}"/>
              </a:ext>
            </a:extLst>
          </p:cNvPr>
          <p:cNvSpPr/>
          <p:nvPr/>
        </p:nvSpPr>
        <p:spPr>
          <a:xfrm>
            <a:off x="2636645" y="918717"/>
            <a:ext cx="36231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None/>
            </a:pPr>
            <a:r>
              <a:rPr lang="lv-LV" sz="2800" b="1" dirty="0">
                <a:latin typeface="+mn-lt"/>
              </a:rPr>
              <a:t>Plānotās funkcijas:</a:t>
            </a:r>
            <a:endParaRPr 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17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E9937-51DD-4F68-BD30-FA245372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200" dirty="0">
                <a:latin typeface="+mj-lt"/>
              </a:rPr>
              <a:t>Izstrādes līdzekļi</a:t>
            </a:r>
            <a:endParaRPr lang="ru-RU" sz="3200" dirty="0">
              <a:latin typeface="+mj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6392FD-C8DB-4D64-9F38-1286A308B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7952" y="1175040"/>
            <a:ext cx="2752825" cy="1186207"/>
          </a:xfrm>
        </p:spPr>
        <p:txBody>
          <a:bodyPr/>
          <a:lstStyle/>
          <a:p>
            <a:pPr marL="158750" indent="0">
              <a:buNone/>
            </a:pPr>
            <a:r>
              <a:rPr lang="lv-LV" sz="2400" b="1" dirty="0">
                <a:latin typeface="+mn-lt"/>
              </a:rPr>
              <a:t>Lietotāja daļā  tika izmantots:</a:t>
            </a:r>
            <a:endParaRPr lang="en-US" sz="2400" b="1" dirty="0">
              <a:latin typeface="+mn-lt"/>
            </a:endParaRPr>
          </a:p>
          <a:p>
            <a:pPr marL="158750" indent="0">
              <a:buNone/>
            </a:pPr>
            <a:endParaRPr lang="en-US" sz="2400" b="1" dirty="0"/>
          </a:p>
          <a:p>
            <a:r>
              <a:rPr lang="lv-LV" sz="2400" b="1" dirty="0">
                <a:latin typeface="+mn-lt"/>
              </a:rPr>
              <a:t>HTML </a:t>
            </a:r>
            <a:endParaRPr lang="en-US" sz="2400" b="1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CSS </a:t>
            </a:r>
            <a:endParaRPr lang="en-US" sz="2400" b="1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JavaScript </a:t>
            </a:r>
            <a:endParaRPr lang="en-US" sz="2400" b="1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Bootstrap</a:t>
            </a:r>
            <a:r>
              <a:rPr lang="lv-LV" sz="2400" dirty="0">
                <a:latin typeface="+mn-lt"/>
              </a:rPr>
              <a:t> </a:t>
            </a:r>
            <a:endParaRPr lang="en-US" sz="2400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SweetAlert </a:t>
            </a:r>
            <a:endParaRPr lang="en-US" sz="2400" b="1" dirty="0">
              <a:latin typeface="+mn-lt"/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D45AFEC2-35D7-4D32-93F3-8C18FBEC1C22}"/>
              </a:ext>
            </a:extLst>
          </p:cNvPr>
          <p:cNvSpPr txBox="1">
            <a:spLocks/>
          </p:cNvSpPr>
          <p:nvPr/>
        </p:nvSpPr>
        <p:spPr>
          <a:xfrm>
            <a:off x="3222010" y="1175039"/>
            <a:ext cx="2752825" cy="11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8750" indent="0">
              <a:buNone/>
            </a:pPr>
            <a:r>
              <a:rPr lang="lv-LV" sz="2400" b="1" dirty="0">
                <a:latin typeface="+mn-lt"/>
              </a:rPr>
              <a:t>Servera daļā tika izmantots:</a:t>
            </a:r>
            <a:endParaRPr lang="en-US" sz="2400" b="1" dirty="0">
              <a:latin typeface="+mn-lt"/>
            </a:endParaRPr>
          </a:p>
          <a:p>
            <a:pPr marL="158750" indent="0">
              <a:buNone/>
            </a:pPr>
            <a:endParaRPr lang="en-US" sz="2400" b="1" dirty="0"/>
          </a:p>
          <a:p>
            <a:r>
              <a:rPr lang="lv-LV" sz="2400" b="1" dirty="0">
                <a:latin typeface="+mn-lt"/>
              </a:rPr>
              <a:t>PHP</a:t>
            </a:r>
            <a:r>
              <a:rPr lang="lv-LV" sz="2400" b="1" dirty="0"/>
              <a:t> </a:t>
            </a:r>
            <a:endParaRPr lang="en-US" sz="2400" b="1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8C75B856-5EBF-49F3-966D-B30145A4A841}"/>
              </a:ext>
            </a:extLst>
          </p:cNvPr>
          <p:cNvSpPr txBox="1">
            <a:spLocks/>
          </p:cNvSpPr>
          <p:nvPr/>
        </p:nvSpPr>
        <p:spPr>
          <a:xfrm>
            <a:off x="5866068" y="1139174"/>
            <a:ext cx="2752825" cy="118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8750" indent="0">
              <a:buNone/>
            </a:pPr>
            <a:r>
              <a:rPr lang="sv-SE" sz="2400" b="1" dirty="0">
                <a:latin typeface="+mn-lt"/>
              </a:rPr>
              <a:t>Izstrādes vides, kas tika izmantotas:</a:t>
            </a:r>
          </a:p>
          <a:p>
            <a:pPr marL="158750" indent="0">
              <a:buNone/>
            </a:pPr>
            <a:endParaRPr lang="en-US" sz="2400" b="1" dirty="0"/>
          </a:p>
          <a:p>
            <a:r>
              <a:rPr lang="lv-LV" sz="2400" b="1" dirty="0">
                <a:latin typeface="+mn-lt"/>
              </a:rPr>
              <a:t>Laragon  </a:t>
            </a:r>
            <a:endParaRPr lang="en-US" sz="2400" b="1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GIT  </a:t>
            </a:r>
            <a:endParaRPr lang="en-US" sz="2400" b="1" dirty="0">
              <a:latin typeface="+mn-lt"/>
            </a:endParaRPr>
          </a:p>
          <a:p>
            <a:r>
              <a:rPr lang="lv-LV" sz="2400" b="1" dirty="0">
                <a:latin typeface="+mn-lt"/>
              </a:rPr>
              <a:t>Visual Studio Code</a:t>
            </a:r>
            <a:endParaRPr lang="en-US" sz="2400" b="1" dirty="0">
              <a:latin typeface="+mn-lt"/>
            </a:endParaRPr>
          </a:p>
        </p:txBody>
      </p:sp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1878EFC5-B1D2-46BA-BA7A-D65E787CB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29" y="3884127"/>
            <a:ext cx="912821" cy="9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Logo PNG Transparent – Brands Logos">
            <a:extLst>
              <a:ext uri="{FF2B5EF4-FFF2-40B4-BE49-F238E27FC236}">
                <a16:creationId xmlns:a16="http://schemas.microsoft.com/office/drawing/2014/main" id="{251493F1-E146-4A14-96F6-D740BDE4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638" y="3843591"/>
            <a:ext cx="848045" cy="119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ile:PHP-logo.svg - Wikimedia Commons">
            <a:extLst>
              <a:ext uri="{FF2B5EF4-FFF2-40B4-BE49-F238E27FC236}">
                <a16:creationId xmlns:a16="http://schemas.microsoft.com/office/drawing/2014/main" id="{DD0605A9-BE19-482D-87E7-969C987D1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07" y="2832329"/>
            <a:ext cx="1408559" cy="7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aragon logo - Social media &amp; Logos Icons">
            <a:extLst>
              <a:ext uri="{FF2B5EF4-FFF2-40B4-BE49-F238E27FC236}">
                <a16:creationId xmlns:a16="http://schemas.microsoft.com/office/drawing/2014/main" id="{A1D8CE0C-5C00-45A7-9D06-F48BE87D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011" y="3723039"/>
            <a:ext cx="1031267" cy="10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7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06E62-074E-432F-89DE-77FBC1C3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7" y="299798"/>
            <a:ext cx="3657749" cy="1559074"/>
          </a:xfrm>
        </p:spPr>
        <p:txBody>
          <a:bodyPr/>
          <a:lstStyle/>
          <a:p>
            <a:r>
              <a:rPr lang="en-US" sz="3200" dirty="0" err="1">
                <a:latin typeface="+mj-lt"/>
              </a:rPr>
              <a:t>Funkcionālās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dekompozīcijas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diagramma</a:t>
            </a:r>
            <a:endParaRPr lang="ru-RU" sz="3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4121A-B35C-4CB8-8DE2-0376407FFF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994" y="175299"/>
            <a:ext cx="2065689" cy="479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5176EFD-0DC9-46A3-8FCF-DA8348F319E2}"/>
              </a:ext>
            </a:extLst>
          </p:cNvPr>
          <p:cNvSpPr/>
          <p:nvPr/>
        </p:nvSpPr>
        <p:spPr>
          <a:xfrm>
            <a:off x="701046" y="2226107"/>
            <a:ext cx="4846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latin typeface="+mn-lt"/>
              </a:rPr>
              <a:t>Sistēmu veido trīs apakšsistēmas: apkalpojošo personālu modulis, lietotāja modulis, sistēmas modulis.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178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8A736F-1768-4196-9A85-6197EE97BDEB}"/>
              </a:ext>
            </a:extLst>
          </p:cNvPr>
          <p:cNvSpPr txBox="1">
            <a:spLocks/>
          </p:cNvSpPr>
          <p:nvPr/>
        </p:nvSpPr>
        <p:spPr>
          <a:xfrm>
            <a:off x="433436" y="231153"/>
            <a:ext cx="4088892" cy="15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latin typeface="+mj-lt"/>
              </a:rPr>
              <a:t>Entity–relationship (ER) </a:t>
            </a:r>
            <a:r>
              <a:rPr lang="en-US" sz="3200" dirty="0" err="1">
                <a:latin typeface="+mj-lt"/>
              </a:rPr>
              <a:t>diagramma</a:t>
            </a:r>
            <a:endParaRPr lang="ru-RU" sz="3200" dirty="0">
              <a:latin typeface="+mj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C9517AD-A2D7-461F-A455-46225CA29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234" y="231153"/>
            <a:ext cx="3250613" cy="485449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3E670B7-C661-42E8-8F93-FEB888947885}"/>
              </a:ext>
            </a:extLst>
          </p:cNvPr>
          <p:cNvSpPr/>
          <p:nvPr/>
        </p:nvSpPr>
        <p:spPr>
          <a:xfrm>
            <a:off x="400375" y="2155040"/>
            <a:ext cx="44511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v-LV" sz="2400" dirty="0">
                <a:latin typeface="+mn-lt"/>
                <a:ea typeface="Times New Roman" panose="02020603050405020304" pitchFamily="18" charset="0"/>
              </a:rPr>
              <a:t>Sistēmas ER modelis sastāv no 11 entītijām. Tas nodrošina pamat informācijas uzglabāšanu un apstrādi. </a:t>
            </a:r>
            <a:endParaRPr lang="ru-RU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657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8A736F-1768-4196-9A85-6197EE97BDEB}"/>
              </a:ext>
            </a:extLst>
          </p:cNvPr>
          <p:cNvSpPr txBox="1">
            <a:spLocks/>
          </p:cNvSpPr>
          <p:nvPr/>
        </p:nvSpPr>
        <p:spPr>
          <a:xfrm>
            <a:off x="654451" y="335833"/>
            <a:ext cx="7931268" cy="15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lv-LV" sz="3200" dirty="0">
                <a:latin typeface="+mj-lt"/>
              </a:rPr>
              <a:t>Pedāvājumu meklēšanas un filtrēšanas datu plūsmu diagramma</a:t>
            </a:r>
            <a:endParaRPr lang="ru-RU" sz="3200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7226B91-F4DE-4005-82D0-F6839F0497A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41" y="1440299"/>
            <a:ext cx="7326088" cy="293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79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28A736F-1768-4196-9A85-6197EE97BDEB}"/>
              </a:ext>
            </a:extLst>
          </p:cNvPr>
          <p:cNvSpPr txBox="1">
            <a:spLocks/>
          </p:cNvSpPr>
          <p:nvPr/>
        </p:nvSpPr>
        <p:spPr>
          <a:xfrm>
            <a:off x="1103763" y="368998"/>
            <a:ext cx="7931268" cy="155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sz="29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lv-LV" sz="3200" dirty="0">
                <a:latin typeface="+mj-lt"/>
              </a:rPr>
              <a:t>Pasūtījumu veikšanas datu plūsmu diagramma</a:t>
            </a:r>
            <a:endParaRPr lang="ru-RU" sz="3200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A4AE2F-6A18-4CCE-8AA0-11DB722C82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7" y="1697200"/>
            <a:ext cx="7168905" cy="2637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3212967"/>
      </p:ext>
    </p:extLst>
  </p:cSld>
  <p:clrMapOvr>
    <a:masterClrMapping/>
  </p:clrMapOvr>
</p:sld>
</file>

<file path=ppt/theme/theme1.xml><?xml version="1.0" encoding="utf-8"?>
<a:theme xmlns:a="http://schemas.openxmlformats.org/drawingml/2006/main" name="Automotive Industry Theme for Business by Slidesgo">
  <a:themeElements>
    <a:clrScheme name="Simple Light">
      <a:dk1>
        <a:srgbClr val="191919"/>
      </a:dk1>
      <a:lt1>
        <a:srgbClr val="F3F3F3"/>
      </a:lt1>
      <a:dk2>
        <a:srgbClr val="171783"/>
      </a:dk2>
      <a:lt2>
        <a:srgbClr val="B3363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339</Words>
  <Application>Microsoft Office PowerPoint</Application>
  <PresentationFormat>Экран (16:9)</PresentationFormat>
  <Paragraphs>68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Montserrat</vt:lpstr>
      <vt:lpstr>Arial</vt:lpstr>
      <vt:lpstr>Anaheim</vt:lpstr>
      <vt:lpstr>DM Sans</vt:lpstr>
      <vt:lpstr>Times New Roman</vt:lpstr>
      <vt:lpstr>Nunito Light</vt:lpstr>
      <vt:lpstr>Automotive Industry Theme for Business by Slidesgo</vt:lpstr>
      <vt:lpstr>Tīmekļa lietotne automašīnu meklēšanai un pārdošanai tiešsaistē</vt:lpstr>
      <vt:lpstr>Saturs</vt:lpstr>
      <vt:lpstr>Uzdevuma nostādne</vt:lpstr>
      <vt:lpstr>Uzdevuma nostādne</vt:lpstr>
      <vt:lpstr>Izstrādes līdzekļi</vt:lpstr>
      <vt:lpstr>Funkcionālās dekompozīcijas diagramma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Paldies par uzmanību!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Tīmekļa lietotne automašīnu meklēšanai un pārdošanai tiešsaistē</dc:title>
  <cp:lastModifiedBy>Konstantīns Kotovičs</cp:lastModifiedBy>
  <cp:revision>21</cp:revision>
  <dcterms:modified xsi:type="dcterms:W3CDTF">2024-06-01T19:55:43Z</dcterms:modified>
</cp:coreProperties>
</file>